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6" r:id="rId6"/>
    <p:sldId id="267" r:id="rId7"/>
    <p:sldId id="260" r:id="rId8"/>
    <p:sldId id="261" r:id="rId9"/>
    <p:sldId id="264" r:id="rId10"/>
    <p:sldId id="262" r:id="rId11"/>
    <p:sldId id="265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veracrypt.fr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Cryptography Public Key systems, message digests, authentication, digital signatures</a:t>
            </a:r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Encryption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Encryption</a:t>
            </a:r>
          </a:p>
          <a:p>
            <a:r>
              <a:rPr lang="en-US" dirty="0"/>
              <a:t>Decryption</a:t>
            </a:r>
          </a:p>
          <a:p>
            <a:r>
              <a:rPr lang="en-US"/>
              <a:t>Who cares?</a:t>
            </a:r>
            <a:endParaRPr lang="en-US" dirty="0"/>
          </a:p>
        </p:txBody>
      </p:sp>
      <p:pic>
        <p:nvPicPr>
          <p:cNvPr id="4" name="Picture 3" descr="Visualization of encryption and decryption, going from plain text to cypher text and then back. " title="Encryption and Decryp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832" y="2052918"/>
            <a:ext cx="6667500" cy="3333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87594" y="5486400"/>
            <a:ext cx="6527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https://en.wikipedia.org/wiki/Encryption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3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vs Asymmetric</a:t>
            </a:r>
          </a:p>
        </p:txBody>
      </p:sp>
      <p:pic>
        <p:nvPicPr>
          <p:cNvPr id="4" name="Content Placeholder 3" descr="Showing the difference between symmetric and asymmetric encryption.  Symmectric uses the same key for encryption and drecryption, asymmetric uses different keys. " title="Encryption Type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1297" y="1335186"/>
            <a:ext cx="5594349" cy="41957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46252" y="5655212"/>
            <a:ext cx="5584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https://medium.com/@peterchang_82818/review-3-main-types-of-encryption-hash-symmetric-asymmetric-tutorial-example-understand-5e57c290324c</a:t>
            </a:r>
          </a:p>
        </p:txBody>
      </p:sp>
    </p:spTree>
    <p:extLst>
      <p:ext uri="{BB962C8B-B14F-4D97-AF65-F5344CB8AC3E}">
        <p14:creationId xmlns:p14="http://schemas.microsoft.com/office/powerpoint/2010/main" val="382385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symmetric encryption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simple substitution cip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09" y="2052918"/>
            <a:ext cx="9202406" cy="391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03312" y="5972904"/>
            <a:ext cx="9166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https://en.wikipedia.org/wiki/Symmetric-key_algorithm</a:t>
            </a:r>
          </a:p>
        </p:txBody>
      </p:sp>
    </p:spTree>
    <p:extLst>
      <p:ext uri="{BB962C8B-B14F-4D97-AF65-F5344CB8AC3E}">
        <p14:creationId xmlns:p14="http://schemas.microsoft.com/office/powerpoint/2010/main" val="480808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C08CF-ECFD-B54F-AF8B-B67FBCF5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Computer encryption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65963-E02D-5945-B6F9-EF395F6FB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Enigma machines</a:t>
            </a:r>
          </a:p>
          <a:p>
            <a:r>
              <a:rPr lang="en-US"/>
              <a:t>DES (Data Encryption Standard)</a:t>
            </a:r>
          </a:p>
          <a:p>
            <a:pPr lvl="1"/>
            <a:r>
              <a:rPr lang="en-US"/>
              <a:t>Released 1977</a:t>
            </a:r>
          </a:p>
          <a:p>
            <a:pPr lvl="1"/>
            <a:r>
              <a:rPr lang="en-US"/>
              <a:t>Triple DES</a:t>
            </a:r>
          </a:p>
          <a:p>
            <a:pPr lvl="1"/>
            <a:r>
              <a:rPr lang="en-US"/>
              <a:t>Broken 1999</a:t>
            </a:r>
          </a:p>
          <a:p>
            <a:r>
              <a:rPr lang="en-US"/>
              <a:t>AES (Advanced  Encryption Standard)</a:t>
            </a:r>
          </a:p>
          <a:p>
            <a:pPr lvl="1"/>
            <a:r>
              <a:rPr lang="en-US"/>
              <a:t>Published 2001</a:t>
            </a:r>
          </a:p>
          <a:p>
            <a:pPr lvl="1"/>
            <a:r>
              <a:rPr lang="en-US"/>
              <a:t>Used starting 2003 for NSA classified data</a:t>
            </a:r>
          </a:p>
        </p:txBody>
      </p:sp>
    </p:spTree>
    <p:extLst>
      <p:ext uri="{BB962C8B-B14F-4D97-AF65-F5344CB8AC3E}">
        <p14:creationId xmlns:p14="http://schemas.microsoft.com/office/powerpoint/2010/main" val="312885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25F9-F7E4-AE4E-8F1B-B54FD811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Cryptanalysis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3FFC3-E0E3-474E-AC19-7337F6765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Amount of info known</a:t>
            </a:r>
          </a:p>
          <a:p>
            <a:pPr lvl="1"/>
            <a:r>
              <a:rPr lang="en-US"/>
              <a:t>Cipher text only or plaintext only</a:t>
            </a:r>
          </a:p>
          <a:p>
            <a:pPr lvl="1"/>
            <a:r>
              <a:rPr lang="en-US"/>
              <a:t>Chosen plaintext</a:t>
            </a:r>
          </a:p>
          <a:p>
            <a:r>
              <a:rPr lang="en-US"/>
              <a:t>Frequency analysis</a:t>
            </a:r>
          </a:p>
        </p:txBody>
      </p:sp>
    </p:spTree>
    <p:extLst>
      <p:ext uri="{BB962C8B-B14F-4D97-AF65-F5344CB8AC3E}">
        <p14:creationId xmlns:p14="http://schemas.microsoft.com/office/powerpoint/2010/main" val="3975819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love story of Alice and Bob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151990"/>
            <a:ext cx="3761472" cy="4096409"/>
          </a:xfrm>
        </p:spPr>
        <p:txBody>
          <a:bodyPr/>
          <a:lstStyle/>
          <a:p>
            <a:r>
              <a:rPr lang="en-US" dirty="0"/>
              <a:t>Public Key/</a:t>
            </a:r>
            <a:r>
              <a:rPr lang="en-US"/>
              <a:t>Private key</a:t>
            </a:r>
          </a:p>
          <a:p>
            <a:pPr lvl="1"/>
            <a:r>
              <a:rPr lang="en-US"/>
              <a:t>What happens if private key is lost?</a:t>
            </a:r>
            <a:endParaRPr lang="en-US" dirty="0"/>
          </a:p>
          <a:p>
            <a:r>
              <a:rPr lang="en-US" dirty="0"/>
              <a:t>Digital Signatures</a:t>
            </a:r>
          </a:p>
          <a:p>
            <a:r>
              <a:rPr lang="en-US" dirty="0"/>
              <a:t>One way functions/Hash functions</a:t>
            </a:r>
          </a:p>
          <a:p>
            <a:r>
              <a:rPr lang="en-US" dirty="0"/>
              <a:t>Demo! Princess rescued from the tower</a:t>
            </a:r>
          </a:p>
        </p:txBody>
      </p:sp>
      <p:pic>
        <p:nvPicPr>
          <p:cNvPr id="4" name="Picture 3" descr="Comic showing the love story of Alice and Bob" title="XKCD com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393" y="1490808"/>
            <a:ext cx="7048500" cy="4467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2505" y="6077243"/>
            <a:ext cx="697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https://xkcd.com/177/</a:t>
            </a:r>
          </a:p>
        </p:txBody>
      </p:sp>
    </p:spTree>
    <p:extLst>
      <p:ext uri="{BB962C8B-B14F-4D97-AF65-F5344CB8AC3E}">
        <p14:creationId xmlns:p14="http://schemas.microsoft.com/office/powerpoint/2010/main" val="4213534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Encrypting Stored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Mobile data</a:t>
            </a:r>
          </a:p>
          <a:p>
            <a:r>
              <a:rPr lang="en-US" dirty="0"/>
              <a:t>Cloud data</a:t>
            </a:r>
          </a:p>
          <a:p>
            <a:r>
              <a:rPr lang="en-US" dirty="0"/>
              <a:t>Backups</a:t>
            </a:r>
          </a:p>
          <a:p>
            <a:r>
              <a:rPr lang="en-US" dirty="0"/>
              <a:t>Password control and management</a:t>
            </a:r>
          </a:p>
        </p:txBody>
      </p:sp>
      <p:pic>
        <p:nvPicPr>
          <p:cNvPr id="3074" name="Picture 2" descr="Image result for encryption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036" y="2305049"/>
            <a:ext cx="52578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817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Activity!</a:t>
            </a:r>
          </a:p>
        </p:txBody>
      </p:sp>
      <p:sp>
        <p:nvSpPr>
          <p:cNvPr id="3" name="Content Placeholder 2" descr="Using VeraCrypt in class instructions" title="In class Activity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VeraCrypt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https://www.veracrypt.fr/</a:t>
            </a:r>
            <a:r>
              <a:rPr lang="en-US" dirty="0"/>
              <a:t> </a:t>
            </a:r>
          </a:p>
          <a:p>
            <a:r>
              <a:rPr lang="en-US" dirty="0"/>
              <a:t>You need to create an encrypted container. Open </a:t>
            </a:r>
            <a:r>
              <a:rPr lang="en-US" dirty="0" err="1"/>
              <a:t>VeraCrypt</a:t>
            </a:r>
            <a:r>
              <a:rPr lang="en-US" dirty="0"/>
              <a:t> and create a volume. Select encrypted container (the default). Make it a standard container. Select a directory to put it in and give it a name you will remember.</a:t>
            </a:r>
          </a:p>
          <a:p>
            <a:r>
              <a:rPr lang="en-US" dirty="0"/>
              <a:t>Use the default encryption and give it a size of 20 MB. Put in a simple password that you will remember (even though it will complain about a simple password). Go ahead and format the container.</a:t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r>
              <a:rPr lang="en-US" dirty="0"/>
              <a:t>Next you have to mount the container. Select an unused letter for the container, select the file and mount.</a:t>
            </a:r>
          </a:p>
          <a:p>
            <a:r>
              <a:rPr lang="en-US" dirty="0"/>
              <a:t>Create some files and put them in the container.</a:t>
            </a:r>
          </a:p>
          <a:p>
            <a:r>
              <a:rPr lang="en-US" dirty="0"/>
              <a:t>Dismount the container and look at the file in File Explorer. Include in the lab report the name of the file and the size.</a:t>
            </a:r>
          </a:p>
          <a:p>
            <a:r>
              <a:rPr lang="en-US" dirty="0"/>
              <a:t>To get at the files you have in the container, mount the container and open the files.</a:t>
            </a:r>
          </a:p>
        </p:txBody>
      </p:sp>
    </p:spTree>
    <p:extLst>
      <p:ext uri="{BB962C8B-B14F-4D97-AF65-F5344CB8AC3E}">
        <p14:creationId xmlns:p14="http://schemas.microsoft.com/office/powerpoint/2010/main" val="2039380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Encrypting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</a:t>
            </a:r>
          </a:p>
          <a:p>
            <a:r>
              <a:rPr lang="en-US" dirty="0"/>
              <a:t>Chat</a:t>
            </a:r>
          </a:p>
          <a:p>
            <a:r>
              <a:rPr lang="en-US" dirty="0"/>
              <a:t>Timed encryptions</a:t>
            </a:r>
          </a:p>
        </p:txBody>
      </p:sp>
      <p:pic>
        <p:nvPicPr>
          <p:cNvPr id="4" name="Picture 3" descr="encrypted communication meme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2228" y="2052918"/>
            <a:ext cx="3567625" cy="420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7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Blockchain</a:t>
            </a:r>
            <a:endParaRPr lang="en-US" dirty="0"/>
          </a:p>
        </p:txBody>
      </p:sp>
      <p:pic>
        <p:nvPicPr>
          <p:cNvPr id="4" name="Content Placeholder 3" descr="Keanu Reeves meme from the Matrix &quot;I know BLockchain&quot;" title="mem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79271" y="3979288"/>
            <a:ext cx="2143125" cy="2143125"/>
          </a:xfrm>
          <a:prstGeom prst="rect">
            <a:avLst/>
          </a:prstGeom>
        </p:spPr>
      </p:pic>
      <p:pic>
        <p:nvPicPr>
          <p:cNvPr id="1026" name="Picture 2" descr="https://upload.wikimedia.org/wikipedia/commons/thumb/9/98/Blockchain.svg/150px-Blockchain.svg.png" title="Blockchain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912" y="1399510"/>
            <a:ext cx="969841" cy="257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50388" y="1644124"/>
            <a:ext cx="6096000" cy="258019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white"/>
                </a:solidFill>
                <a:ea typeface="+mj-ea"/>
                <a:cs typeface="+mj-cs"/>
              </a:rPr>
              <a:t>Continuously growing list of records</a:t>
            </a:r>
          </a:p>
          <a:p>
            <a:pPr marL="342900" lvl="0" indent="-3429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white"/>
                </a:solidFill>
                <a:ea typeface="+mj-ea"/>
                <a:cs typeface="+mj-cs"/>
              </a:rPr>
              <a:t>Blocks</a:t>
            </a:r>
          </a:p>
          <a:p>
            <a:pPr marL="800100" lvl="1" indent="-3429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white"/>
                </a:solidFill>
                <a:ea typeface="+mj-ea"/>
                <a:cs typeface="+mj-cs"/>
              </a:rPr>
              <a:t>Linked and secured using cryptography</a:t>
            </a:r>
          </a:p>
          <a:p>
            <a:pPr marL="342900" indent="-3429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white"/>
                </a:solidFill>
                <a:ea typeface="+mj-ea"/>
                <a:cs typeface="+mj-cs"/>
              </a:rPr>
              <a:t>Secure by design</a:t>
            </a:r>
          </a:p>
          <a:p>
            <a:pPr marL="342900" indent="-3429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white"/>
                </a:solidFill>
                <a:ea typeface="+mj-ea"/>
                <a:cs typeface="+mj-cs"/>
              </a:rPr>
              <a:t>Example of Distributed computing</a:t>
            </a:r>
          </a:p>
          <a:p>
            <a:pPr marL="342900" indent="-3429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r>
              <a:rPr lang="en-US" sz="2000" dirty="0">
                <a:solidFill>
                  <a:prstClr val="white"/>
                </a:solidFill>
                <a:ea typeface="+mj-ea"/>
                <a:cs typeface="+mj-cs"/>
              </a:rPr>
              <a:t>Bitcoin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0448" y="6260123"/>
            <a:ext cx="354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https://en.wikipedia.org/wiki/Blockchain</a:t>
            </a:r>
          </a:p>
        </p:txBody>
      </p:sp>
    </p:spTree>
    <p:extLst>
      <p:ext uri="{BB962C8B-B14F-4D97-AF65-F5344CB8AC3E}">
        <p14:creationId xmlns:p14="http://schemas.microsoft.com/office/powerpoint/2010/main" val="1649129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Legal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2082018"/>
            <a:ext cx="6576476" cy="4166381"/>
          </a:xfrm>
        </p:spPr>
        <p:txBody>
          <a:bodyPr/>
          <a:lstStyle/>
          <a:p>
            <a:r>
              <a:rPr lang="en-US" dirty="0"/>
              <a:t>Backdoors vs Golden Keys</a:t>
            </a:r>
          </a:p>
          <a:p>
            <a:r>
              <a:rPr lang="en-US" dirty="0"/>
              <a:t>US restricts export of Cryptography (Export Administration Regulations, which replaced the International Traffic in Arms Regulations for most encryption</a:t>
            </a:r>
          </a:p>
          <a:p>
            <a:r>
              <a:rPr lang="en-US" dirty="0"/>
              <a:t>Key disclosure laws</a:t>
            </a:r>
          </a:p>
          <a:p>
            <a:pPr lvl="1"/>
            <a:r>
              <a:rPr lang="en-US" dirty="0"/>
              <a:t>In re Boucher</a:t>
            </a:r>
          </a:p>
        </p:txBody>
      </p:sp>
      <p:pic>
        <p:nvPicPr>
          <p:cNvPr id="4" name="Picture 3" descr="Fry from futurama says &quot;Not sure if security update or NSA backdoor&quot;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788" y="253687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27823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96</TotalTime>
  <Words>204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</vt:lpstr>
      <vt:lpstr>Week 8</vt:lpstr>
      <vt:lpstr>What is Encryption</vt:lpstr>
      <vt:lpstr>Symmetric vs Asymmetric</vt:lpstr>
      <vt:lpstr>Example of symmetric encryption</vt:lpstr>
      <vt:lpstr>Computer encryption</vt:lpstr>
      <vt:lpstr>Cryptanalysis</vt:lpstr>
      <vt:lpstr>The love story of Alice and Bob</vt:lpstr>
      <vt:lpstr>Encrypting Stored data</vt:lpstr>
      <vt:lpstr>In Class Activity!</vt:lpstr>
      <vt:lpstr>Encrypting Communications</vt:lpstr>
      <vt:lpstr>Blockchain</vt:lpstr>
      <vt:lpstr>Legal issues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20</cp:revision>
  <dcterms:created xsi:type="dcterms:W3CDTF">2017-09-07T14:55:32Z</dcterms:created>
  <dcterms:modified xsi:type="dcterms:W3CDTF">2018-02-28T18:20:49Z</dcterms:modified>
</cp:coreProperties>
</file>